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3" r:id="rId2"/>
    <p:sldId id="276" r:id="rId3"/>
    <p:sldId id="285" r:id="rId4"/>
    <p:sldId id="263" r:id="rId5"/>
    <p:sldId id="264" r:id="rId6"/>
    <p:sldId id="265" r:id="rId7"/>
    <p:sldId id="266" r:id="rId8"/>
    <p:sldId id="267" r:id="rId9"/>
    <p:sldId id="268" r:id="rId10"/>
    <p:sldId id="269" r:id="rId11"/>
    <p:sldId id="281" r:id="rId12"/>
    <p:sldId id="284"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C8428016-2344-40F1-BC7E-7DB7C5C31A3B}" type="datetimeFigureOut">
              <a:rPr lang="en-AU" smtClean="0"/>
              <a:t>6/07/2018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4FE8D1A-9DB7-4EAF-8E6B-D3D8431C49B2}" type="slidenum">
              <a:rPr lang="en-AU" smtClean="0"/>
              <a:t>‹#›</a:t>
            </a:fld>
            <a:endParaRPr lang="en-AU"/>
          </a:p>
        </p:txBody>
      </p:sp>
    </p:spTree>
    <p:extLst>
      <p:ext uri="{BB962C8B-B14F-4D97-AF65-F5344CB8AC3E}">
        <p14:creationId xmlns:p14="http://schemas.microsoft.com/office/powerpoint/2010/main" val="382063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8428016-2344-40F1-BC7E-7DB7C5C31A3B}" type="datetimeFigureOut">
              <a:rPr lang="en-AU" smtClean="0"/>
              <a:t>6/07/2018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4FE8D1A-9DB7-4EAF-8E6B-D3D8431C49B2}" type="slidenum">
              <a:rPr lang="en-AU" smtClean="0"/>
              <a:t>‹#›</a:t>
            </a:fld>
            <a:endParaRPr lang="en-AU"/>
          </a:p>
        </p:txBody>
      </p:sp>
    </p:spTree>
    <p:extLst>
      <p:ext uri="{BB962C8B-B14F-4D97-AF65-F5344CB8AC3E}">
        <p14:creationId xmlns:p14="http://schemas.microsoft.com/office/powerpoint/2010/main" val="1887703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8428016-2344-40F1-BC7E-7DB7C5C31A3B}" type="datetimeFigureOut">
              <a:rPr lang="en-AU" smtClean="0"/>
              <a:t>6/07/2018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4FE8D1A-9DB7-4EAF-8E6B-D3D8431C49B2}" type="slidenum">
              <a:rPr lang="en-AU" smtClean="0"/>
              <a:t>‹#›</a:t>
            </a:fld>
            <a:endParaRPr lang="en-AU"/>
          </a:p>
        </p:txBody>
      </p:sp>
    </p:spTree>
    <p:extLst>
      <p:ext uri="{BB962C8B-B14F-4D97-AF65-F5344CB8AC3E}">
        <p14:creationId xmlns:p14="http://schemas.microsoft.com/office/powerpoint/2010/main" val="196109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8428016-2344-40F1-BC7E-7DB7C5C31A3B}" type="datetimeFigureOut">
              <a:rPr lang="en-AU" smtClean="0"/>
              <a:t>6/07/2018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4FE8D1A-9DB7-4EAF-8E6B-D3D8431C49B2}" type="slidenum">
              <a:rPr lang="en-AU" smtClean="0"/>
              <a:t>‹#›</a:t>
            </a:fld>
            <a:endParaRPr lang="en-AU"/>
          </a:p>
        </p:txBody>
      </p:sp>
    </p:spTree>
    <p:extLst>
      <p:ext uri="{BB962C8B-B14F-4D97-AF65-F5344CB8AC3E}">
        <p14:creationId xmlns:p14="http://schemas.microsoft.com/office/powerpoint/2010/main" val="2184194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428016-2344-40F1-BC7E-7DB7C5C31A3B}" type="datetimeFigureOut">
              <a:rPr lang="en-AU" smtClean="0"/>
              <a:t>6/07/2018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4FE8D1A-9DB7-4EAF-8E6B-D3D8431C49B2}" type="slidenum">
              <a:rPr lang="en-AU" smtClean="0"/>
              <a:t>‹#›</a:t>
            </a:fld>
            <a:endParaRPr lang="en-AU"/>
          </a:p>
        </p:txBody>
      </p:sp>
    </p:spTree>
    <p:extLst>
      <p:ext uri="{BB962C8B-B14F-4D97-AF65-F5344CB8AC3E}">
        <p14:creationId xmlns:p14="http://schemas.microsoft.com/office/powerpoint/2010/main" val="2555746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C8428016-2344-40F1-BC7E-7DB7C5C31A3B}" type="datetimeFigureOut">
              <a:rPr lang="en-AU" smtClean="0"/>
              <a:t>6/07/2018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4FE8D1A-9DB7-4EAF-8E6B-D3D8431C49B2}" type="slidenum">
              <a:rPr lang="en-AU" smtClean="0"/>
              <a:t>‹#›</a:t>
            </a:fld>
            <a:endParaRPr lang="en-AU"/>
          </a:p>
        </p:txBody>
      </p:sp>
    </p:spTree>
    <p:extLst>
      <p:ext uri="{BB962C8B-B14F-4D97-AF65-F5344CB8AC3E}">
        <p14:creationId xmlns:p14="http://schemas.microsoft.com/office/powerpoint/2010/main" val="538889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C8428016-2344-40F1-BC7E-7DB7C5C31A3B}" type="datetimeFigureOut">
              <a:rPr lang="en-AU" smtClean="0"/>
              <a:t>6/07/2018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4FE8D1A-9DB7-4EAF-8E6B-D3D8431C49B2}" type="slidenum">
              <a:rPr lang="en-AU" smtClean="0"/>
              <a:t>‹#›</a:t>
            </a:fld>
            <a:endParaRPr lang="en-AU"/>
          </a:p>
        </p:txBody>
      </p:sp>
    </p:spTree>
    <p:extLst>
      <p:ext uri="{BB962C8B-B14F-4D97-AF65-F5344CB8AC3E}">
        <p14:creationId xmlns:p14="http://schemas.microsoft.com/office/powerpoint/2010/main" val="3819187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C8428016-2344-40F1-BC7E-7DB7C5C31A3B}" type="datetimeFigureOut">
              <a:rPr lang="en-AU" smtClean="0"/>
              <a:t>6/07/2018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4FE8D1A-9DB7-4EAF-8E6B-D3D8431C49B2}" type="slidenum">
              <a:rPr lang="en-AU" smtClean="0"/>
              <a:t>‹#›</a:t>
            </a:fld>
            <a:endParaRPr lang="en-AU"/>
          </a:p>
        </p:txBody>
      </p:sp>
    </p:spTree>
    <p:extLst>
      <p:ext uri="{BB962C8B-B14F-4D97-AF65-F5344CB8AC3E}">
        <p14:creationId xmlns:p14="http://schemas.microsoft.com/office/powerpoint/2010/main" val="912332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428016-2344-40F1-BC7E-7DB7C5C31A3B}" type="datetimeFigureOut">
              <a:rPr lang="en-AU" smtClean="0"/>
              <a:t>6/07/2018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44FE8D1A-9DB7-4EAF-8E6B-D3D8431C49B2}" type="slidenum">
              <a:rPr lang="en-AU" smtClean="0"/>
              <a:t>‹#›</a:t>
            </a:fld>
            <a:endParaRPr lang="en-AU"/>
          </a:p>
        </p:txBody>
      </p:sp>
    </p:spTree>
    <p:extLst>
      <p:ext uri="{BB962C8B-B14F-4D97-AF65-F5344CB8AC3E}">
        <p14:creationId xmlns:p14="http://schemas.microsoft.com/office/powerpoint/2010/main" val="86104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428016-2344-40F1-BC7E-7DB7C5C31A3B}" type="datetimeFigureOut">
              <a:rPr lang="en-AU" smtClean="0"/>
              <a:t>6/07/2018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4FE8D1A-9DB7-4EAF-8E6B-D3D8431C49B2}" type="slidenum">
              <a:rPr lang="en-AU" smtClean="0"/>
              <a:t>‹#›</a:t>
            </a:fld>
            <a:endParaRPr lang="en-AU"/>
          </a:p>
        </p:txBody>
      </p:sp>
    </p:spTree>
    <p:extLst>
      <p:ext uri="{BB962C8B-B14F-4D97-AF65-F5344CB8AC3E}">
        <p14:creationId xmlns:p14="http://schemas.microsoft.com/office/powerpoint/2010/main" val="66929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428016-2344-40F1-BC7E-7DB7C5C31A3B}" type="datetimeFigureOut">
              <a:rPr lang="en-AU" smtClean="0"/>
              <a:t>6/07/2018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4FE8D1A-9DB7-4EAF-8E6B-D3D8431C49B2}" type="slidenum">
              <a:rPr lang="en-AU" smtClean="0"/>
              <a:t>‹#›</a:t>
            </a:fld>
            <a:endParaRPr lang="en-AU"/>
          </a:p>
        </p:txBody>
      </p:sp>
    </p:spTree>
    <p:extLst>
      <p:ext uri="{BB962C8B-B14F-4D97-AF65-F5344CB8AC3E}">
        <p14:creationId xmlns:p14="http://schemas.microsoft.com/office/powerpoint/2010/main" val="2428005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428016-2344-40F1-BC7E-7DB7C5C31A3B}" type="datetimeFigureOut">
              <a:rPr lang="en-AU" smtClean="0"/>
              <a:t>6/07/2018</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E8D1A-9DB7-4EAF-8E6B-D3D8431C49B2}" type="slidenum">
              <a:rPr lang="en-AU" smtClean="0"/>
              <a:t>‹#›</a:t>
            </a:fld>
            <a:endParaRPr lang="en-AU"/>
          </a:p>
        </p:txBody>
      </p:sp>
    </p:spTree>
    <p:extLst>
      <p:ext uri="{BB962C8B-B14F-4D97-AF65-F5344CB8AC3E}">
        <p14:creationId xmlns:p14="http://schemas.microsoft.com/office/powerpoint/2010/main" val="633227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tiff"/></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Image result for jerusalem temple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JOSEPH HUNG\Pictures\Pictures\tai lieu tu Hp 07-10-17\Pictures\hinh cut\chua giang.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72" y="0"/>
            <a:ext cx="4360572" cy="69145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JOSEPH HUNG\Pictures\Pictures\tai lieu tu Hp 07-10-17\Pictures\hinh cut\duoi chua.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4920" y="3176814"/>
            <a:ext cx="6914882" cy="37377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0" y="0"/>
            <a:ext cx="8911069" cy="584775"/>
          </a:xfrm>
          <a:prstGeom prst="rect">
            <a:avLst/>
          </a:prstGeom>
        </p:spPr>
        <p:txBody>
          <a:bodyPr wrap="square">
            <a:spAutoFit/>
          </a:bodyPr>
          <a:lstStyle/>
          <a:p>
            <a:pPr algn="ctr"/>
            <a:r>
              <a:rPr lang="vi-VN" sz="3200" b="1" dirty="0">
                <a:solidFill>
                  <a:srgbClr val="FFFF00"/>
                </a:solidFill>
                <a:latin typeface="Times New Roman" panose="02020603050405020304" pitchFamily="18" charset="0"/>
                <a:cs typeface="Times New Roman" panose="02020603050405020304" pitchFamily="18" charset="0"/>
              </a:rPr>
              <a:t>Chúa Nhật 14 Th</a:t>
            </a:r>
            <a:r>
              <a:rPr lang="en-US" sz="3200" b="1" dirty="0" err="1">
                <a:solidFill>
                  <a:srgbClr val="FFFF00"/>
                </a:solidFill>
                <a:latin typeface="Times New Roman" panose="02020603050405020304" pitchFamily="18" charset="0"/>
                <a:cs typeface="Times New Roman" panose="02020603050405020304" pitchFamily="18" charset="0"/>
              </a:rPr>
              <a:t>ường</a:t>
            </a:r>
            <a:r>
              <a:rPr lang="vi-VN" sz="3200" b="1" dirty="0">
                <a:solidFill>
                  <a:srgbClr val="FFFF00"/>
                </a:solidFill>
                <a:latin typeface="Times New Roman" panose="02020603050405020304" pitchFamily="18" charset="0"/>
                <a:cs typeface="Times New Roman" panose="02020603050405020304" pitchFamily="18" charset="0"/>
              </a:rPr>
              <a:t> Niên Năm B</a:t>
            </a:r>
          </a:p>
        </p:txBody>
      </p:sp>
      <p:sp>
        <p:nvSpPr>
          <p:cNvPr id="6" name="Rectangle 5"/>
          <p:cNvSpPr/>
          <p:nvPr/>
        </p:nvSpPr>
        <p:spPr>
          <a:xfrm>
            <a:off x="172791" y="457200"/>
            <a:ext cx="8917011" cy="584775"/>
          </a:xfrm>
          <a:prstGeom prst="rect">
            <a:avLst/>
          </a:prstGeom>
        </p:spPr>
        <p:txBody>
          <a:bodyPr wrap="square">
            <a:spAutoFit/>
          </a:bodyPr>
          <a:lstStyle/>
          <a:p>
            <a:pPr algn="ctr"/>
            <a:r>
              <a:rPr lang="en-AU" sz="3200" dirty="0">
                <a:solidFill>
                  <a:schemeClr val="bg1"/>
                </a:solidFill>
                <a:latin typeface="Tahoma" pitchFamily="34" charset="0"/>
                <a:ea typeface="Tahoma" pitchFamily="34" charset="0"/>
                <a:cs typeface="Tahoma" pitchFamily="34" charset="0"/>
              </a:rPr>
              <a:t>14th Sunday in Ordinary Time - Year B</a:t>
            </a:r>
          </a:p>
        </p:txBody>
      </p:sp>
      <p:sp>
        <p:nvSpPr>
          <p:cNvPr id="7" name="Rectangle 6"/>
          <p:cNvSpPr/>
          <p:nvPr/>
        </p:nvSpPr>
        <p:spPr>
          <a:xfrm>
            <a:off x="177145" y="5715000"/>
            <a:ext cx="8496889" cy="1446550"/>
          </a:xfrm>
          <a:prstGeom prst="rect">
            <a:avLst/>
          </a:prstGeom>
        </p:spPr>
        <p:txBody>
          <a:bodyPr wrap="square">
            <a:spAutoFit/>
          </a:bodyPr>
          <a:lstStyle/>
          <a:p>
            <a:pPr algn="ctr"/>
            <a:r>
              <a:rPr lang="en-AU" sz="3200" dirty="0">
                <a:solidFill>
                  <a:schemeClr val="bg1"/>
                </a:solidFill>
              </a:rPr>
              <a:t>08/07/2018</a:t>
            </a:r>
            <a:endParaRPr lang="vi-VN" sz="3200" dirty="0">
              <a:solidFill>
                <a:schemeClr val="bg1"/>
              </a:solidFill>
            </a:endParaRPr>
          </a:p>
          <a:p>
            <a:pPr algn="ctr"/>
            <a:r>
              <a:rPr lang="vi-VN" sz="2000" dirty="0">
                <a:solidFill>
                  <a:schemeClr val="bg1"/>
                </a:solidFill>
              </a:rPr>
              <a:t>Hùng Phương &amp; Thanh Quảng thực hiện</a:t>
            </a:r>
          </a:p>
          <a:p>
            <a:pPr algn="ctr"/>
            <a:endParaRPr lang="en-AU" sz="3600" dirty="0">
              <a:solidFill>
                <a:schemeClr val="bg1"/>
              </a:solidFill>
            </a:endParaRPr>
          </a:p>
        </p:txBody>
      </p:sp>
    </p:spTree>
    <p:extLst>
      <p:ext uri="{BB962C8B-B14F-4D97-AF65-F5344CB8AC3E}">
        <p14:creationId xmlns:p14="http://schemas.microsoft.com/office/powerpoint/2010/main" val="1352416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148126"/>
            <a:ext cx="8638969" cy="58477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He was amazed at their lack of faith… </a:t>
            </a:r>
          </a:p>
        </p:txBody>
      </p:sp>
      <p:pic>
        <p:nvPicPr>
          <p:cNvPr id="7172"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63526" y="814163"/>
            <a:ext cx="6480720" cy="4858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5673060"/>
            <a:ext cx="9252520" cy="1077218"/>
          </a:xfrm>
          <a:prstGeom prst="rect">
            <a:avLst/>
          </a:prstGeom>
        </p:spPr>
        <p:txBody>
          <a:bodyPr wrap="square">
            <a:spAutoFit/>
          </a:bodyPr>
          <a:lstStyle/>
          <a:p>
            <a:pPr algn="ctr"/>
            <a:r>
              <a:rPr lang="vi-VN" dirty="0"/>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Người lấy làm lạ vì họ không tin.Rồi Người đi các làng chung quanh mà giảng dạy…</a:t>
            </a:r>
          </a:p>
        </p:txBody>
      </p:sp>
    </p:spTree>
    <p:extLst>
      <p:ext uri="{BB962C8B-B14F-4D97-AF65-F5344CB8AC3E}">
        <p14:creationId xmlns:p14="http://schemas.microsoft.com/office/powerpoint/2010/main" val="1139410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OSEPH HUNG\Pictures\Pictures\Presentat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14400" y="509700"/>
            <a:ext cx="7620000" cy="584775"/>
          </a:xfrm>
          <a:prstGeom prst="rect">
            <a:avLst/>
          </a:prstGeom>
        </p:spPr>
        <p:txBody>
          <a:bodyPr wrap="square">
            <a:spAutoFit/>
          </a:bodyPr>
          <a:lstStyle/>
          <a:p>
            <a:r>
              <a:rPr lang="en-AU" sz="3200" dirty="0">
                <a:solidFill>
                  <a:schemeClr val="bg1"/>
                </a:solidFill>
                <a:latin typeface="Tahoma" pitchFamily="34" charset="0"/>
                <a:ea typeface="Tahoma" pitchFamily="34" charset="0"/>
                <a:cs typeface="Tahoma" pitchFamily="34" charset="0"/>
              </a:rPr>
              <a:t>14th Sunday in Ordinary Time - Year B</a:t>
            </a:r>
          </a:p>
        </p:txBody>
      </p:sp>
      <p:pic>
        <p:nvPicPr>
          <p:cNvPr id="3075" name="Picture 3" descr="C:\Users\JOSEPH HUNG\Pictures\Pictures\tai lieu tu Hp 07-10-17\Pictures\hinh cut\duoi chua 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72000" y="3720855"/>
            <a:ext cx="4584700" cy="31575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Hung Doan\Pictures\hinh cut\chua giang 1.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74" y="2188951"/>
            <a:ext cx="6044484" cy="46690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8600" y="6186984"/>
            <a:ext cx="2400889" cy="646331"/>
          </a:xfrm>
          <a:prstGeom prst="rect">
            <a:avLst/>
          </a:prstGeom>
        </p:spPr>
        <p:txBody>
          <a:bodyPr wrap="square">
            <a:spAutoFit/>
          </a:bodyPr>
          <a:lstStyle/>
          <a:p>
            <a:r>
              <a:rPr lang="en-AU" sz="3600" dirty="0"/>
              <a:t>08/07/2018</a:t>
            </a:r>
          </a:p>
        </p:txBody>
      </p:sp>
      <p:sp>
        <p:nvSpPr>
          <p:cNvPr id="9" name="Rectangle 8"/>
          <p:cNvSpPr/>
          <p:nvPr/>
        </p:nvSpPr>
        <p:spPr>
          <a:xfrm>
            <a:off x="1" y="19879"/>
            <a:ext cx="9144000" cy="584775"/>
          </a:xfrm>
          <a:prstGeom prst="rect">
            <a:avLst/>
          </a:prstGeom>
        </p:spPr>
        <p:txBody>
          <a:bodyPr wrap="square">
            <a:spAutoFit/>
          </a:bodyPr>
          <a:lstStyle/>
          <a:p>
            <a:pPr algn="ctr"/>
            <a:r>
              <a:rPr lang="vi-VN" sz="3200" b="1" dirty="0">
                <a:solidFill>
                  <a:srgbClr val="FFFF00"/>
                </a:solidFill>
                <a:latin typeface="Times New Roman" panose="02020603050405020304" pitchFamily="18" charset="0"/>
                <a:cs typeface="Times New Roman" panose="02020603050405020304" pitchFamily="18" charset="0"/>
              </a:rPr>
              <a:t>Chúa Nhật 14 Th</a:t>
            </a:r>
            <a:r>
              <a:rPr lang="en-US" sz="3200" b="1" dirty="0" err="1">
                <a:solidFill>
                  <a:srgbClr val="FFFF00"/>
                </a:solidFill>
                <a:latin typeface="Times New Roman" panose="02020603050405020304" pitchFamily="18" charset="0"/>
                <a:cs typeface="Times New Roman" panose="02020603050405020304" pitchFamily="18" charset="0"/>
              </a:rPr>
              <a:t>ườn</a:t>
            </a:r>
            <a:r>
              <a:rPr lang="vi-VN" sz="3200" b="1" dirty="0">
                <a:solidFill>
                  <a:srgbClr val="FFFF00"/>
                </a:solidFill>
                <a:latin typeface="Times New Roman" panose="02020603050405020304" pitchFamily="18" charset="0"/>
                <a:cs typeface="Times New Roman" panose="02020603050405020304" pitchFamily="18" charset="0"/>
              </a:rPr>
              <a:t>g Niên Năm B</a:t>
            </a:r>
          </a:p>
        </p:txBody>
      </p:sp>
    </p:spTree>
    <p:extLst>
      <p:ext uri="{BB962C8B-B14F-4D97-AF65-F5344CB8AC3E}">
        <p14:creationId xmlns:p14="http://schemas.microsoft.com/office/powerpoint/2010/main" val="3893566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JOSEPH HUNG\Pictures\Pictures\tai lieu tu Hp 07-10-17\Pictures\hinh cut\duoi chua 3.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021003" y="4063281"/>
            <a:ext cx="4142135" cy="28527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JOSEPH HUNG\Pictures\Pictures\tai lieu tu Hp 07-10-17\Pictures\hinh cut\chua giang.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247426"/>
            <a:ext cx="2944171" cy="46685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JOSEPH HUNG\Pictures\Pictures\tai lieu tu Hp 07-10-17\Pictures\hinh cut\duoi chua.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3953" y="4366719"/>
            <a:ext cx="4716203" cy="25492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613288" y="34343"/>
            <a:ext cx="4549850" cy="1569660"/>
          </a:xfrm>
          <a:prstGeom prst="rect">
            <a:avLst/>
          </a:prstGeom>
        </p:spPr>
        <p:txBody>
          <a:bodyPr wrap="square">
            <a:spAutoFit/>
          </a:bodyPr>
          <a:lstStyle/>
          <a:p>
            <a:pPr algn="r"/>
            <a:r>
              <a:rPr lang="en-AU" sz="3200" dirty="0">
                <a:solidFill>
                  <a:srgbClr val="FF0000"/>
                </a:solidFill>
                <a:latin typeface="Tahoma" pitchFamily="34" charset="0"/>
                <a:ea typeface="Tahoma" pitchFamily="34" charset="0"/>
                <a:cs typeface="Tahoma" pitchFamily="34" charset="0"/>
              </a:rPr>
              <a:t>14th </a:t>
            </a:r>
            <a:r>
              <a:rPr lang="en-AU" sz="3200">
                <a:solidFill>
                  <a:srgbClr val="FF0000"/>
                </a:solidFill>
                <a:latin typeface="Tahoma" pitchFamily="34" charset="0"/>
                <a:ea typeface="Tahoma" pitchFamily="34" charset="0"/>
                <a:cs typeface="Tahoma" pitchFamily="34" charset="0"/>
              </a:rPr>
              <a:t>Sunday                          in </a:t>
            </a:r>
            <a:r>
              <a:rPr lang="en-AU" sz="3200" dirty="0">
                <a:solidFill>
                  <a:srgbClr val="FF0000"/>
                </a:solidFill>
                <a:latin typeface="Tahoma" pitchFamily="34" charset="0"/>
                <a:ea typeface="Tahoma" pitchFamily="34" charset="0"/>
                <a:cs typeface="Tahoma" pitchFamily="34" charset="0"/>
              </a:rPr>
              <a:t>Ordinary </a:t>
            </a:r>
            <a:r>
              <a:rPr lang="en-AU" sz="3200">
                <a:solidFill>
                  <a:srgbClr val="FF0000"/>
                </a:solidFill>
                <a:latin typeface="Tahoma" pitchFamily="34" charset="0"/>
                <a:ea typeface="Tahoma" pitchFamily="34" charset="0"/>
                <a:cs typeface="Tahoma" pitchFamily="34" charset="0"/>
              </a:rPr>
              <a:t>Time </a:t>
            </a:r>
          </a:p>
          <a:p>
            <a:pPr algn="r"/>
            <a:r>
              <a:rPr lang="en-AU" sz="3200">
                <a:solidFill>
                  <a:srgbClr val="FF0000"/>
                </a:solidFill>
                <a:latin typeface="Tahoma" pitchFamily="34" charset="0"/>
                <a:ea typeface="Tahoma" pitchFamily="34" charset="0"/>
                <a:cs typeface="Tahoma" pitchFamily="34" charset="0"/>
              </a:rPr>
              <a:t>Year </a:t>
            </a:r>
            <a:r>
              <a:rPr lang="en-AU" sz="3200" dirty="0">
                <a:solidFill>
                  <a:srgbClr val="FF0000"/>
                </a:solidFill>
                <a:latin typeface="Tahoma" pitchFamily="34" charset="0"/>
                <a:ea typeface="Tahoma" pitchFamily="34" charset="0"/>
                <a:cs typeface="Tahoma" pitchFamily="34" charset="0"/>
              </a:rPr>
              <a:t>B</a:t>
            </a:r>
          </a:p>
        </p:txBody>
      </p:sp>
      <p:sp>
        <p:nvSpPr>
          <p:cNvPr id="12" name="Rectangle 11"/>
          <p:cNvSpPr/>
          <p:nvPr/>
        </p:nvSpPr>
        <p:spPr>
          <a:xfrm>
            <a:off x="18691" y="152400"/>
            <a:ext cx="2452353" cy="1569660"/>
          </a:xfrm>
          <a:prstGeom prst="rect">
            <a:avLst/>
          </a:prstGeom>
        </p:spPr>
        <p:txBody>
          <a:bodyPr wrap="square">
            <a:spAutoFit/>
          </a:bodyPr>
          <a:lstStyle/>
          <a:p>
            <a:pPr algn="ctr"/>
            <a:r>
              <a:rPr lang="vi-VN" sz="3200" b="1" dirty="0">
                <a:solidFill>
                  <a:srgbClr val="FFFF00"/>
                </a:solidFill>
                <a:latin typeface="Times New Roman" panose="02020603050405020304" pitchFamily="18" charset="0"/>
                <a:cs typeface="Times New Roman" panose="02020603050405020304" pitchFamily="18" charset="0"/>
              </a:rPr>
              <a:t>Chúa Nhật 14 Th</a:t>
            </a:r>
            <a:r>
              <a:rPr lang="en-US" sz="3200" b="1" dirty="0" err="1">
                <a:solidFill>
                  <a:srgbClr val="FFFF00"/>
                </a:solidFill>
                <a:latin typeface="Times New Roman" panose="02020603050405020304" pitchFamily="18" charset="0"/>
                <a:cs typeface="Times New Roman" panose="02020603050405020304" pitchFamily="18" charset="0"/>
              </a:rPr>
              <a:t>ườn</a:t>
            </a:r>
            <a:r>
              <a:rPr lang="vi-VN" sz="3200" b="1" dirty="0">
                <a:solidFill>
                  <a:srgbClr val="FFFF00"/>
                </a:solidFill>
                <a:latin typeface="Times New Roman" panose="02020603050405020304" pitchFamily="18" charset="0"/>
                <a:cs typeface="Times New Roman" panose="02020603050405020304" pitchFamily="18" charset="0"/>
              </a:rPr>
              <a:t>g Niên Năm B</a:t>
            </a:r>
          </a:p>
        </p:txBody>
      </p:sp>
      <p:sp>
        <p:nvSpPr>
          <p:cNvPr id="8" name="Rectangle 7"/>
          <p:cNvSpPr/>
          <p:nvPr/>
        </p:nvSpPr>
        <p:spPr>
          <a:xfrm>
            <a:off x="3276600" y="6186984"/>
            <a:ext cx="2400889" cy="646331"/>
          </a:xfrm>
          <a:prstGeom prst="rect">
            <a:avLst/>
          </a:prstGeom>
        </p:spPr>
        <p:txBody>
          <a:bodyPr wrap="square">
            <a:spAutoFit/>
          </a:bodyPr>
          <a:lstStyle/>
          <a:p>
            <a:r>
              <a:rPr lang="en-AU" sz="3600" dirty="0">
                <a:solidFill>
                  <a:schemeClr val="bg1"/>
                </a:solidFill>
              </a:rPr>
              <a:t>08/07/2018</a:t>
            </a:r>
          </a:p>
        </p:txBody>
      </p:sp>
    </p:spTree>
    <p:extLst>
      <p:ext uri="{BB962C8B-B14F-4D97-AF65-F5344CB8AC3E}">
        <p14:creationId xmlns:p14="http://schemas.microsoft.com/office/powerpoint/2010/main" val="4133535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6761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descr="C:\Users\JOSEPH HUNG\Pictures\Pictures\tai lieu tu Hp 07-10-17\Pictures\hinh cut\duoi chua 4.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996737"/>
            <a:ext cx="7960824" cy="496660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28600" y="0"/>
            <a:ext cx="8686800" cy="584775"/>
          </a:xfrm>
          <a:prstGeom prst="rect">
            <a:avLst/>
          </a:prstGeom>
        </p:spPr>
        <p:txBody>
          <a:bodyPr wrap="square">
            <a:spAutoFit/>
          </a:bodyPr>
          <a:lstStyle/>
          <a:p>
            <a:pPr algn="ctr"/>
            <a:r>
              <a:rPr lang="en-AU" sz="3200" dirty="0">
                <a:solidFill>
                  <a:schemeClr val="bg1"/>
                </a:solidFill>
                <a:latin typeface="Tahoma" pitchFamily="34" charset="0"/>
                <a:ea typeface="Tahoma" pitchFamily="34" charset="0"/>
                <a:cs typeface="Tahoma" pitchFamily="34" charset="0"/>
              </a:rPr>
              <a:t>14th Sunday in Ordinary Time - Year B</a:t>
            </a:r>
          </a:p>
        </p:txBody>
      </p:sp>
      <p:sp>
        <p:nvSpPr>
          <p:cNvPr id="11" name="Rectangle 10"/>
          <p:cNvSpPr/>
          <p:nvPr/>
        </p:nvSpPr>
        <p:spPr>
          <a:xfrm>
            <a:off x="11805" y="521314"/>
            <a:ext cx="9144000" cy="584775"/>
          </a:xfrm>
          <a:prstGeom prst="rect">
            <a:avLst/>
          </a:prstGeom>
        </p:spPr>
        <p:txBody>
          <a:bodyPr wrap="square">
            <a:spAutoFit/>
          </a:bodyPr>
          <a:lstStyle/>
          <a:p>
            <a:pPr algn="ctr"/>
            <a:r>
              <a:rPr lang="vi-VN" sz="3200" b="1" dirty="0">
                <a:solidFill>
                  <a:srgbClr val="FFFF00"/>
                </a:solidFill>
                <a:latin typeface="Times New Roman" panose="02020603050405020304" pitchFamily="18" charset="0"/>
                <a:cs typeface="Times New Roman" panose="02020603050405020304" pitchFamily="18" charset="0"/>
              </a:rPr>
              <a:t>Chúa Nhật 14 Th</a:t>
            </a:r>
            <a:r>
              <a:rPr lang="en-US" sz="3200" b="1" dirty="0" err="1">
                <a:solidFill>
                  <a:srgbClr val="FFFF00"/>
                </a:solidFill>
                <a:latin typeface="Times New Roman" panose="02020603050405020304" pitchFamily="18" charset="0"/>
                <a:cs typeface="Times New Roman" panose="02020603050405020304" pitchFamily="18" charset="0"/>
              </a:rPr>
              <a:t>ườn</a:t>
            </a:r>
            <a:r>
              <a:rPr lang="vi-VN" sz="3200" b="1" dirty="0">
                <a:solidFill>
                  <a:srgbClr val="FFFF00"/>
                </a:solidFill>
                <a:latin typeface="Times New Roman" panose="02020603050405020304" pitchFamily="18" charset="0"/>
                <a:cs typeface="Times New Roman" panose="02020603050405020304" pitchFamily="18" charset="0"/>
              </a:rPr>
              <a:t>g Niên Năm B</a:t>
            </a:r>
          </a:p>
        </p:txBody>
      </p:sp>
      <p:sp>
        <p:nvSpPr>
          <p:cNvPr id="2" name="Rectangle 1"/>
          <p:cNvSpPr/>
          <p:nvPr/>
        </p:nvSpPr>
        <p:spPr>
          <a:xfrm>
            <a:off x="266111" y="6137214"/>
            <a:ext cx="2412840" cy="646331"/>
          </a:xfrm>
          <a:prstGeom prst="rect">
            <a:avLst/>
          </a:prstGeom>
        </p:spPr>
        <p:txBody>
          <a:bodyPr wrap="none">
            <a:spAutoFit/>
          </a:bodyPr>
          <a:lstStyle/>
          <a:p>
            <a:r>
              <a:rPr lang="en-AU" sz="3600" dirty="0"/>
              <a:t>08/07/2018</a:t>
            </a:r>
          </a:p>
        </p:txBody>
      </p:sp>
    </p:spTree>
    <p:extLst>
      <p:ext uri="{BB962C8B-B14F-4D97-AF65-F5344CB8AC3E}">
        <p14:creationId xmlns:p14="http://schemas.microsoft.com/office/powerpoint/2010/main" val="1135833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JOSEPH HUNG\Pictures\Pictures\tai lieu tu Hp 07-10-17\Pictures\hinh cut\duoi chua 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13159"/>
            <a:ext cx="3685153" cy="55614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JOSEPH HUNG\Pictures\Pictures\tai lieu tu Hp 07-10-17\Pictures\hinh cut\duoi chua.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2370" y="3136791"/>
            <a:ext cx="6914882" cy="37377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JOSEPH HUNG\Pictures\Pictures\tai lieu tu Hp 07-10-17\Pictures\hinh cut\Mar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33270"/>
            <a:ext cx="3775371" cy="201711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a:spLocks noChangeArrowheads="1"/>
          </p:cNvSpPr>
          <p:nvPr/>
        </p:nvSpPr>
        <p:spPr bwMode="auto">
          <a:xfrm>
            <a:off x="5329977" y="685800"/>
            <a:ext cx="338437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AU" sz="3200" b="1" dirty="0">
                <a:solidFill>
                  <a:schemeClr val="bg1"/>
                </a:solidFill>
                <a:latin typeface="Times New Roman" pitchFamily="18" charset="0"/>
                <a:cs typeface="Times New Roman" pitchFamily="18" charset="0"/>
              </a:rPr>
              <a:t>Gospel Mark </a:t>
            </a:r>
          </a:p>
          <a:p>
            <a:pPr algn="ctr"/>
            <a:r>
              <a:rPr lang="en-AU" sz="3200" b="1" dirty="0">
                <a:solidFill>
                  <a:schemeClr val="bg1"/>
                </a:solidFill>
                <a:latin typeface="Times New Roman" pitchFamily="18" charset="0"/>
                <a:cs typeface="Times New Roman" pitchFamily="18" charset="0"/>
              </a:rPr>
              <a:t>6:1-6</a:t>
            </a:r>
          </a:p>
          <a:p>
            <a:pPr algn="ctr"/>
            <a:r>
              <a:rPr lang="en-AU" sz="3200" b="1" dirty="0" err="1">
                <a:solidFill>
                  <a:srgbClr val="FFFF00"/>
                </a:solidFill>
                <a:latin typeface="Times New Roman" pitchFamily="18" charset="0"/>
                <a:cs typeface="Times New Roman" pitchFamily="18" charset="0"/>
              </a:rPr>
              <a:t>Phúc</a:t>
            </a:r>
            <a:r>
              <a:rPr lang="en-AU" sz="3200" b="1" dirty="0">
                <a:solidFill>
                  <a:srgbClr val="FFFF00"/>
                </a:solidFill>
                <a:latin typeface="Times New Roman" pitchFamily="18" charset="0"/>
                <a:cs typeface="Times New Roman" pitchFamily="18" charset="0"/>
              </a:rPr>
              <a:t> </a:t>
            </a:r>
            <a:r>
              <a:rPr lang="en-AU" sz="3200" b="1" dirty="0" err="1">
                <a:solidFill>
                  <a:srgbClr val="FFFF00"/>
                </a:solidFill>
                <a:latin typeface="Times New Roman" pitchFamily="18" charset="0"/>
                <a:cs typeface="Times New Roman" pitchFamily="18" charset="0"/>
              </a:rPr>
              <a:t>Âm</a:t>
            </a:r>
            <a:r>
              <a:rPr lang="en-AU" sz="3200" b="1" dirty="0">
                <a:solidFill>
                  <a:srgbClr val="FFFF00"/>
                </a:solidFill>
                <a:latin typeface="Times New Roman" pitchFamily="18" charset="0"/>
                <a:cs typeface="Times New Roman" pitchFamily="18" charset="0"/>
              </a:rPr>
              <a:t> </a:t>
            </a:r>
            <a:r>
              <a:rPr lang="en-AU" sz="3200" b="1" dirty="0" err="1">
                <a:solidFill>
                  <a:srgbClr val="FFFF00"/>
                </a:solidFill>
                <a:latin typeface="Times New Roman" pitchFamily="18" charset="0"/>
                <a:cs typeface="Times New Roman" pitchFamily="18" charset="0"/>
              </a:rPr>
              <a:t>theo</a:t>
            </a:r>
            <a:r>
              <a:rPr lang="en-AU" sz="3200" b="1" dirty="0">
                <a:solidFill>
                  <a:srgbClr val="FFFF00"/>
                </a:solidFill>
                <a:latin typeface="Times New Roman" pitchFamily="18" charset="0"/>
                <a:cs typeface="Times New Roman" pitchFamily="18" charset="0"/>
              </a:rPr>
              <a:t> </a:t>
            </a:r>
          </a:p>
          <a:p>
            <a:pPr algn="ctr"/>
            <a:r>
              <a:rPr lang="en-AU" sz="3200" b="1" dirty="0" err="1">
                <a:solidFill>
                  <a:srgbClr val="FFFF00"/>
                </a:solidFill>
                <a:latin typeface="Times New Roman" pitchFamily="18" charset="0"/>
                <a:cs typeface="Times New Roman" pitchFamily="18" charset="0"/>
              </a:rPr>
              <a:t>Thánh</a:t>
            </a:r>
            <a:r>
              <a:rPr lang="en-AU" sz="3200" b="1" dirty="0">
                <a:solidFill>
                  <a:srgbClr val="FFFF00"/>
                </a:solidFill>
                <a:latin typeface="Times New Roman" pitchFamily="18" charset="0"/>
                <a:cs typeface="Times New Roman" pitchFamily="18" charset="0"/>
              </a:rPr>
              <a:t> </a:t>
            </a:r>
            <a:r>
              <a:rPr lang="en-AU" sz="3200" b="1" dirty="0" err="1">
                <a:solidFill>
                  <a:srgbClr val="FFFF00"/>
                </a:solidFill>
                <a:latin typeface="Times New Roman" pitchFamily="18" charset="0"/>
                <a:cs typeface="Times New Roman" pitchFamily="18" charset="0"/>
              </a:rPr>
              <a:t>Mác-cô</a:t>
            </a:r>
            <a:endParaRPr lang="en-AU" sz="3200" b="1" dirty="0">
              <a:solidFill>
                <a:srgbClr val="FFFF00"/>
              </a:solidFill>
              <a:latin typeface="Times New Roman" pitchFamily="18" charset="0"/>
              <a:cs typeface="Times New Roman" pitchFamily="18" charset="0"/>
            </a:endParaRPr>
          </a:p>
          <a:p>
            <a:pPr algn="ctr"/>
            <a:r>
              <a:rPr lang="en-AU" sz="3200" b="1" dirty="0">
                <a:solidFill>
                  <a:srgbClr val="FFFF00"/>
                </a:solidFill>
                <a:latin typeface="Times New Roman" pitchFamily="18" charset="0"/>
                <a:cs typeface="Times New Roman" pitchFamily="18" charset="0"/>
              </a:rPr>
              <a:t>6:1-6</a:t>
            </a:r>
          </a:p>
        </p:txBody>
      </p:sp>
    </p:spTree>
    <p:extLst>
      <p:ext uri="{BB962C8B-B14F-4D97-AF65-F5344CB8AC3E}">
        <p14:creationId xmlns:p14="http://schemas.microsoft.com/office/powerpoint/2010/main" val="1155694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926" y="5780782"/>
            <a:ext cx="8788562" cy="1077218"/>
          </a:xfrm>
          <a:prstGeom prst="rect">
            <a:avLst/>
          </a:prstGeom>
        </p:spPr>
        <p:txBody>
          <a:bodyPr wrap="square">
            <a:spAutoFit/>
          </a:bodyPr>
          <a:lstStyle/>
          <a:p>
            <a:pPr algn="ct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ấy</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Ðức Giêsu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trở</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schemeClr val="bg1"/>
                </a:solidFill>
                <a:latin typeface="Tahoma" panose="020B0604030504040204" pitchFamily="34" charset="0"/>
                <a:ea typeface="Tahoma" panose="020B0604030504040204" pitchFamily="34" charset="0"/>
                <a:cs typeface="Tahoma" panose="020B0604030504040204" pitchFamily="34" charset="0"/>
              </a:rPr>
              <a:t>về</a:t>
            </a: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quê quán của Người, có các môn đệ đi theo.</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75926" y="107032"/>
            <a:ext cx="8644546" cy="107721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Jesus went to his home town and his disciples accompanied him. </a:t>
            </a:r>
          </a:p>
        </p:txBody>
      </p:sp>
      <p:pic>
        <p:nvPicPr>
          <p:cNvPr id="1032" name="Picture 8" descr="http://www.eborg2.com/BibleNT/42-Luke/Jesus-Luke-0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164284"/>
            <a:ext cx="676275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852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35" y="106944"/>
            <a:ext cx="2568886" cy="600164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With the coming of the </a:t>
            </a:r>
            <a:r>
              <a:rPr lang="en-AU" sz="3200" dirty="0" err="1">
                <a:solidFill>
                  <a:srgbClr val="FFFF00"/>
                </a:solidFill>
                <a:latin typeface="Tahoma" panose="020B0604030504040204" pitchFamily="34" charset="0"/>
                <a:ea typeface="Tahoma" panose="020B0604030504040204" pitchFamily="34" charset="0"/>
                <a:cs typeface="Tahoma" panose="020B0604030504040204" pitchFamily="34" charset="0"/>
              </a:rPr>
              <a:t>sabbath</a:t>
            </a: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 he began teaching in the synagogue and most of them were astonished when they heard him</a:t>
            </a:r>
            <a:endParaRPr lang="en-AU" sz="3200"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2362200" y="5085184"/>
            <a:ext cx="6650353" cy="1569660"/>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Ðến ngày sabát, Người bắt đầu giảng dạy trong hội đường. Nhiều người nghe rất đỗi ngạc nhiên. </a:t>
            </a:r>
            <a:endParaRPr lang="en-AU" sz="3200" dirty="0">
              <a:latin typeface="Tahoma" panose="020B0604030504040204" pitchFamily="34" charset="0"/>
              <a:ea typeface="Tahoma" panose="020B0604030504040204" pitchFamily="34" charset="0"/>
              <a:cs typeface="Tahoma" panose="020B0604030504040204" pitchFamily="34" charset="0"/>
            </a:endParaRPr>
          </a:p>
        </p:txBody>
      </p:sp>
      <p:pic>
        <p:nvPicPr>
          <p:cNvPr id="2051"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795844" y="0"/>
            <a:ext cx="6348156" cy="4814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042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72" y="63016"/>
            <a:ext cx="2808313" cy="550920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They said, ‘Where did the man get all this? What is this wisdom that has been granted him, and these miracles that are worked through him?</a:t>
            </a:r>
          </a:p>
        </p:txBody>
      </p:sp>
      <p:sp>
        <p:nvSpPr>
          <p:cNvPr id="3" name="Rectangle 2"/>
          <p:cNvSpPr/>
          <p:nvPr/>
        </p:nvSpPr>
        <p:spPr>
          <a:xfrm>
            <a:off x="3048000" y="4286433"/>
            <a:ext cx="5967722" cy="2571567"/>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Họ nói: "Bởi đâu ông ta được như thế ? Ông ta được khôn ngoan như vậy, nghĩa là làm sao? Ông ta làm được những phép lạ như thế, nghĩa là gì?</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419872" y="-3518"/>
            <a:ext cx="5722458" cy="434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9750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0920" y="3792767"/>
            <a:ext cx="6426272" cy="304698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Ông ta không phải là bác thợ, con bà Maria, và anh em của các ông Giacôbê, Gioxê, Giuđa và Simon sao? Chị em của ông không phải là bà con lối xóm với chúng ta sao?" Và họ vấp ngã vì Người.</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9318" y="0"/>
            <a:ext cx="3066118" cy="649408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This is the carpenter, surely, the son of Mary, the brother of James and </a:t>
            </a:r>
            <a:r>
              <a:rPr lang="en-AU" sz="3200" dirty="0" err="1">
                <a:solidFill>
                  <a:srgbClr val="FFFF00"/>
                </a:solidFill>
                <a:latin typeface="Tahoma" panose="020B0604030504040204" pitchFamily="34" charset="0"/>
                <a:ea typeface="Tahoma" panose="020B0604030504040204" pitchFamily="34" charset="0"/>
                <a:cs typeface="Tahoma" panose="020B0604030504040204" pitchFamily="34" charset="0"/>
              </a:rPr>
              <a:t>Joset</a:t>
            </a: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 and Jude and Simon? His sisters, too, are they not here with us?’ And they would not accept him.</a:t>
            </a:r>
          </a:p>
        </p:txBody>
      </p:sp>
      <p:pic>
        <p:nvPicPr>
          <p:cNvPr id="4099"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098986" y="-2"/>
            <a:ext cx="5054673" cy="3770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0544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7151" y="4786572"/>
            <a:ext cx="7391597" cy="2071428"/>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Ðức Giêsu bảo họ: "Ngôn sứ có bị rẻ rúng, thì cũng chỉ là ở chính quê hương mình, hay giữa đám bà con thân thuộc, và trong gia đình mình mà thôi."</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60865" y="0"/>
            <a:ext cx="2792572" cy="501675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And Jesus said to them, ‘A prophet is only despised in his own country among his own relations and in his own house’;</a:t>
            </a:r>
          </a:p>
        </p:txBody>
      </p:sp>
      <p:pic>
        <p:nvPicPr>
          <p:cNvPr id="5123"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979445" y="8586"/>
            <a:ext cx="6164555" cy="4671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6568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5533" y="4788197"/>
            <a:ext cx="6552728" cy="2069803"/>
          </a:xfrm>
          <a:prstGeom prst="rect">
            <a:avLst/>
          </a:prstGeom>
        </p:spPr>
        <p:txBody>
          <a:bodyPr wrap="square">
            <a:spAutoFit/>
          </a:bodyPr>
          <a:lstStyle/>
          <a:p>
            <a:pPr algn="ct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Người đã không thể làm được phép lạ nào tại đó; Người chỉ đặt tay trên một vài bệnh nhân và chữa lành họ. </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20931" y="762000"/>
            <a:ext cx="2252005" cy="550920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and he could work no miracle there, though he cured a few sick people by laying his hands on them. </a:t>
            </a:r>
          </a:p>
        </p:txBody>
      </p:sp>
      <p:pic>
        <p:nvPicPr>
          <p:cNvPr id="6147"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804923" y="-1"/>
            <a:ext cx="6324517" cy="4788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76242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316</TotalTime>
  <Words>445</Words>
  <Application>Microsoft Office PowerPoint</Application>
  <PresentationFormat>On-screen Show (4:3)</PresentationFormat>
  <Paragraphs>33</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Hung</dc:creator>
  <cp:lastModifiedBy>Anthony Nguyen</cp:lastModifiedBy>
  <cp:revision>23</cp:revision>
  <dcterms:created xsi:type="dcterms:W3CDTF">2018-02-08T06:04:09Z</dcterms:created>
  <dcterms:modified xsi:type="dcterms:W3CDTF">2018-07-06T00:48:26Z</dcterms:modified>
</cp:coreProperties>
</file>